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t>12/3/2016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0809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t>12/3/2016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6364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t>12/3/2016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69606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t>12/3/2016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8292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t>12/3/2016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0410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t>12/3/2016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50220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t>12/3/2016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0101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t>12/3/2016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1301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t>12/3/2016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390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t>12/3/2016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3243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706B-5546-4FFD-AAC5-2F1608DB1A4C}" type="datetimeFigureOut">
              <a:rPr lang="ca-ES" smtClean="0"/>
              <a:t>12/3/2016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A5EE-49EA-4991-89CF-89EE5286AD4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4313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7706B-5546-4FFD-AAC5-2F1608DB1A4C}" type="datetimeFigureOut">
              <a:rPr lang="ca-ES" smtClean="0"/>
              <a:t>12/3/2016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7A5EE-49EA-4991-89CF-89EE5286AD4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6937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2736304"/>
          </a:xfrm>
        </p:spPr>
        <p:txBody>
          <a:bodyPr>
            <a:normAutofit/>
          </a:bodyPr>
          <a:lstStyle/>
          <a:p>
            <a:r>
              <a:rPr lang="ca-ES" sz="5400" b="1" dirty="0" smtClean="0">
                <a:solidFill>
                  <a:srgbClr val="0070C0"/>
                </a:solidFill>
              </a:rPr>
              <a:t>Pla d’Acció </a:t>
            </a:r>
            <a:r>
              <a:rPr lang="ca-ES" sz="5400" b="1" dirty="0" err="1" smtClean="0">
                <a:solidFill>
                  <a:srgbClr val="0070C0"/>
                </a:solidFill>
              </a:rPr>
              <a:t>Tutorial</a:t>
            </a:r>
            <a:r>
              <a:rPr lang="ca-ES" sz="5400" b="1" dirty="0" smtClean="0">
                <a:solidFill>
                  <a:srgbClr val="0070C0"/>
                </a:solidFill>
              </a:rPr>
              <a:t> </a:t>
            </a:r>
            <a:br>
              <a:rPr lang="ca-ES" sz="5400" b="1" dirty="0" smtClean="0">
                <a:solidFill>
                  <a:srgbClr val="0070C0"/>
                </a:solidFill>
              </a:rPr>
            </a:br>
            <a:r>
              <a:rPr lang="ca-ES" sz="5400" b="1" dirty="0" smtClean="0">
                <a:solidFill>
                  <a:srgbClr val="0070C0"/>
                </a:solidFill>
              </a:rPr>
              <a:t>EPSEVG</a:t>
            </a:r>
            <a:r>
              <a:rPr lang="ca-ES" b="1" dirty="0" smtClean="0"/>
              <a:t/>
            </a:r>
            <a:br>
              <a:rPr lang="ca-ES" b="1" dirty="0" smtClean="0"/>
            </a:br>
            <a:endParaRPr lang="ca-ES" b="1" dirty="0"/>
          </a:p>
        </p:txBody>
      </p:sp>
      <p:pic>
        <p:nvPicPr>
          <p:cNvPr id="1026" name="Picture 2" descr="EPSEVG-positiu-p3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4893512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113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a-ES" b="1" dirty="0" smtClean="0">
                <a:solidFill>
                  <a:srgbClr val="0070C0"/>
                </a:solidFill>
              </a:rPr>
              <a:t>Funcions del professor tutor (1)</a:t>
            </a:r>
            <a:endParaRPr lang="ca-ES" b="1" dirty="0">
              <a:solidFill>
                <a:srgbClr val="0070C0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/>
          <a:lstStyle/>
          <a:p>
            <a:pPr marL="0" indent="0">
              <a:buNone/>
            </a:pPr>
            <a:endParaRPr lang="ca-ES" sz="2400" dirty="0" smtClean="0"/>
          </a:p>
          <a:p>
            <a:endParaRPr lang="ca-ES" dirty="0"/>
          </a:p>
        </p:txBody>
      </p:sp>
      <p:graphicFrame>
        <p:nvGraphicFramePr>
          <p:cNvPr id="4" name="Tau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110871"/>
              </p:ext>
            </p:extLst>
          </p:nvPr>
        </p:nvGraphicFramePr>
        <p:xfrm>
          <a:off x="467544" y="1628800"/>
          <a:ext cx="8136904" cy="402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6904"/>
              </a:tblGrid>
              <a:tr h="693602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AutoNum type="arabicPeriod"/>
                      </a:pPr>
                      <a:endParaRPr lang="ca-ES" sz="2400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AutoNum type="arabicPeriod"/>
                      </a:pPr>
                      <a:r>
                        <a:rPr lang="ca-ES" sz="2400" dirty="0" smtClean="0">
                          <a:solidFill>
                            <a:srgbClr val="0070C0"/>
                          </a:solidFill>
                          <a:effectLst/>
                        </a:rPr>
                        <a:t>Facilitar </a:t>
                      </a:r>
                      <a:r>
                        <a:rPr lang="ca-ES" sz="2400" dirty="0">
                          <a:solidFill>
                            <a:srgbClr val="0070C0"/>
                          </a:solidFill>
                          <a:effectLst/>
                        </a:rPr>
                        <a:t>informació personalitzada sobre el funcionament i normativa de la universitat</a:t>
                      </a:r>
                      <a:r>
                        <a:rPr lang="ca-ES" sz="2400" dirty="0" smtClean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endParaRPr lang="ca-ES" sz="24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93702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AutoNum type="arabicPeriod" startAt="2"/>
                      </a:pPr>
                      <a:r>
                        <a:rPr lang="ca-ES" sz="2400" dirty="0" smtClean="0">
                          <a:solidFill>
                            <a:srgbClr val="0070C0"/>
                          </a:solidFill>
                          <a:effectLst/>
                        </a:rPr>
                        <a:t>Orientar </a:t>
                      </a:r>
                      <a:r>
                        <a:rPr lang="ca-ES" sz="2400" dirty="0">
                          <a:solidFill>
                            <a:srgbClr val="0070C0"/>
                          </a:solidFill>
                          <a:effectLst/>
                        </a:rPr>
                        <a:t>l’estudiant en la planificació de la seva matricula, </a:t>
                      </a:r>
                      <a:r>
                        <a:rPr lang="ca-ES" sz="2400" dirty="0" smtClean="0">
                          <a:solidFill>
                            <a:srgbClr val="0070C0"/>
                          </a:solidFill>
                          <a:effectLst/>
                        </a:rPr>
                        <a:t> d’acord </a:t>
                      </a:r>
                      <a:r>
                        <a:rPr lang="ca-ES" sz="2400" dirty="0">
                          <a:solidFill>
                            <a:srgbClr val="0070C0"/>
                          </a:solidFill>
                          <a:effectLst/>
                        </a:rPr>
                        <a:t>amb el seu progrés acadèmic</a:t>
                      </a:r>
                      <a:r>
                        <a:rPr lang="ca-ES" sz="2400" dirty="0" smtClean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ca-ES" sz="24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040403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0"/>
                        </a:spcAft>
                        <a:buAutoNum type="arabicPeriod" startAt="3"/>
                      </a:pPr>
                      <a:r>
                        <a:rPr lang="ca-ES" sz="2400" dirty="0" smtClean="0">
                          <a:solidFill>
                            <a:srgbClr val="0070C0"/>
                          </a:solidFill>
                          <a:effectLst/>
                        </a:rPr>
                        <a:t>Donar </a:t>
                      </a:r>
                      <a:r>
                        <a:rPr lang="ca-ES" sz="2400" dirty="0">
                          <a:solidFill>
                            <a:srgbClr val="0070C0"/>
                          </a:solidFill>
                          <a:effectLst/>
                        </a:rPr>
                        <a:t>suport a l’estudiant per millorar el seu rendiment i </a:t>
                      </a:r>
                      <a:r>
                        <a:rPr lang="ca-ES" sz="2400" dirty="0" smtClean="0">
                          <a:solidFill>
                            <a:srgbClr val="0070C0"/>
                          </a:solidFill>
                          <a:effectLst/>
                        </a:rPr>
                        <a:t>superar </a:t>
                      </a:r>
                      <a:r>
                        <a:rPr lang="ca-ES" sz="2400" dirty="0">
                          <a:solidFill>
                            <a:srgbClr val="0070C0"/>
                          </a:solidFill>
                          <a:effectLst/>
                        </a:rPr>
                        <a:t>dificultats </a:t>
                      </a:r>
                      <a:r>
                        <a:rPr lang="ca-ES" sz="2400" dirty="0" smtClean="0">
                          <a:solidFill>
                            <a:srgbClr val="0070C0"/>
                          </a:solidFill>
                          <a:effectLst/>
                        </a:rPr>
                        <a:t>d’aprenentatge:  Adequació </a:t>
                      </a:r>
                      <a:r>
                        <a:rPr lang="ca-ES" sz="2400" dirty="0">
                          <a:solidFill>
                            <a:srgbClr val="0070C0"/>
                          </a:solidFill>
                          <a:effectLst/>
                        </a:rPr>
                        <a:t>de mètodes d’estudi, aprofitament dels recursos de la universitat,  pla de </a:t>
                      </a:r>
                      <a:r>
                        <a:rPr lang="ca-ES" sz="2400" dirty="0" smtClean="0">
                          <a:solidFill>
                            <a:srgbClr val="0070C0"/>
                          </a:solidFill>
                          <a:effectLst/>
                        </a:rPr>
                        <a:t>treball.</a:t>
                      </a:r>
                      <a:endParaRPr lang="ca-ES" sz="24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84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fontAlgn="ctr">
              <a:buFont typeface="+mj-lt"/>
              <a:buAutoNum type="arabicPeriod" startAt="4"/>
            </a:pPr>
            <a:endParaRPr lang="ca-ES" sz="2400" b="1" dirty="0" smtClean="0">
              <a:solidFill>
                <a:srgbClr val="0070C0"/>
              </a:solidFill>
            </a:endParaRPr>
          </a:p>
          <a:p>
            <a:pPr marL="457200" indent="-457200" fontAlgn="ctr">
              <a:buFont typeface="+mj-lt"/>
              <a:buAutoNum type="arabicPeriod" startAt="4"/>
            </a:pPr>
            <a:r>
              <a:rPr lang="ca-ES" sz="2400" b="1" dirty="0" smtClean="0">
                <a:solidFill>
                  <a:srgbClr val="0070C0"/>
                </a:solidFill>
              </a:rPr>
              <a:t>Redirigir </a:t>
            </a:r>
            <a:r>
              <a:rPr lang="ca-ES" sz="2400" b="1" dirty="0">
                <a:solidFill>
                  <a:srgbClr val="0070C0"/>
                </a:solidFill>
              </a:rPr>
              <a:t>l’estudiant a altres serveis del Centre per resoldre alguna situació personal</a:t>
            </a:r>
            <a:r>
              <a:rPr lang="ca-ES" sz="2400" b="1" dirty="0" smtClean="0">
                <a:solidFill>
                  <a:srgbClr val="0070C0"/>
                </a:solidFill>
              </a:rPr>
              <a:t>.</a:t>
            </a:r>
          </a:p>
          <a:p>
            <a:pPr marL="457200" indent="-457200" fontAlgn="ctr">
              <a:buAutoNum type="arabicPeriod" startAt="4"/>
            </a:pPr>
            <a:endParaRPr lang="ca-ES" sz="2400" b="1" dirty="0" smtClean="0">
              <a:solidFill>
                <a:srgbClr val="0070C0"/>
              </a:solidFill>
            </a:endParaRPr>
          </a:p>
          <a:p>
            <a:pPr marL="457200" indent="-457200" fontAlgn="ctr">
              <a:buAutoNum type="arabicPeriod" startAt="4"/>
            </a:pPr>
            <a:r>
              <a:rPr lang="ca-ES" sz="2400" b="1" dirty="0" smtClean="0">
                <a:solidFill>
                  <a:srgbClr val="0070C0"/>
                </a:solidFill>
              </a:rPr>
              <a:t>Recollir </a:t>
            </a:r>
            <a:r>
              <a:rPr lang="ca-ES" sz="2400" b="1" dirty="0">
                <a:solidFill>
                  <a:srgbClr val="0070C0"/>
                </a:solidFill>
              </a:rPr>
              <a:t>propostes dels estudiants orientades a corregir situacions o a millorar els estudis.</a:t>
            </a:r>
          </a:p>
          <a:p>
            <a:pPr marL="457200" indent="-457200" fontAlgn="ctr">
              <a:buAutoNum type="arabicPeriod" startAt="4"/>
            </a:pPr>
            <a:endParaRPr lang="ca-ES" sz="2400" b="1" dirty="0" smtClean="0">
              <a:solidFill>
                <a:srgbClr val="0070C0"/>
              </a:solidFill>
            </a:endParaRPr>
          </a:p>
          <a:p>
            <a:pPr marL="457200" indent="-457200" fontAlgn="ctr">
              <a:buAutoNum type="arabicPeriod" startAt="4"/>
            </a:pPr>
            <a:r>
              <a:rPr lang="ca-ES" sz="2400" b="1" dirty="0" smtClean="0">
                <a:solidFill>
                  <a:srgbClr val="0070C0"/>
                </a:solidFill>
              </a:rPr>
              <a:t>Donar </a:t>
            </a:r>
            <a:r>
              <a:rPr lang="ca-ES" sz="2400" b="1" dirty="0">
                <a:solidFill>
                  <a:srgbClr val="0070C0"/>
                </a:solidFill>
              </a:rPr>
              <a:t>suport a la participació de l’estudiant en projectes d’innovació docent.</a:t>
            </a:r>
          </a:p>
        </p:txBody>
      </p:sp>
      <p:sp>
        <p:nvSpPr>
          <p:cNvPr id="4" name="Títol 1"/>
          <p:cNvSpPr txBox="1">
            <a:spLocks/>
          </p:cNvSpPr>
          <p:nvPr/>
        </p:nvSpPr>
        <p:spPr>
          <a:xfrm>
            <a:off x="539552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b="1" dirty="0" smtClean="0">
                <a:solidFill>
                  <a:srgbClr val="0070C0"/>
                </a:solidFill>
              </a:rPr>
              <a:t>Funcions del professor tutor (2)</a:t>
            </a:r>
            <a:endParaRPr lang="ca-E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439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ca-ES" b="1" dirty="0" smtClean="0">
                <a:solidFill>
                  <a:srgbClr val="0070C0"/>
                </a:solidFill>
              </a:rPr>
              <a:t>Assignació de tutors</a:t>
            </a:r>
            <a:endParaRPr lang="ca-ES" b="1" dirty="0">
              <a:solidFill>
                <a:srgbClr val="0070C0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032448"/>
          </a:xfrm>
        </p:spPr>
        <p:txBody>
          <a:bodyPr>
            <a:normAutofit/>
          </a:bodyPr>
          <a:lstStyle/>
          <a:p>
            <a:r>
              <a:rPr lang="ca-ES" sz="2400" dirty="0"/>
              <a:t>S’assigna </a:t>
            </a:r>
            <a:r>
              <a:rPr lang="ca-ES" sz="2400" b="1" dirty="0"/>
              <a:t>a cada </a:t>
            </a:r>
            <a:r>
              <a:rPr lang="ca-ES" sz="2400" b="1" dirty="0" smtClean="0"/>
              <a:t>grup </a:t>
            </a:r>
            <a:r>
              <a:rPr lang="ca-ES" sz="2400" dirty="0"/>
              <a:t>un </a:t>
            </a:r>
            <a:r>
              <a:rPr lang="ca-ES" sz="2400" b="1" dirty="0"/>
              <a:t>professor tutor </a:t>
            </a:r>
            <a:r>
              <a:rPr lang="ca-ES" sz="2400" dirty="0"/>
              <a:t>d’entre els professors amb docència en alguna assignatura </a:t>
            </a:r>
            <a:r>
              <a:rPr lang="ca-ES" sz="2400" dirty="0" smtClean="0"/>
              <a:t>del grup.</a:t>
            </a:r>
          </a:p>
          <a:p>
            <a:pPr marL="0" indent="0">
              <a:buNone/>
            </a:pPr>
            <a:endParaRPr lang="ca-ES" sz="2400" dirty="0" smtClean="0"/>
          </a:p>
          <a:p>
            <a:r>
              <a:rPr lang="ca-ES" sz="2400" dirty="0" smtClean="0"/>
              <a:t>S’assigna </a:t>
            </a:r>
            <a:r>
              <a:rPr lang="ca-ES" sz="2400" b="1" dirty="0"/>
              <a:t>a cada estudiant </a:t>
            </a:r>
            <a:r>
              <a:rPr lang="ca-ES" sz="2400" b="1" dirty="0" smtClean="0"/>
              <a:t>un </a:t>
            </a:r>
            <a:r>
              <a:rPr lang="ca-ES" sz="2400" b="1" dirty="0"/>
              <a:t>ú</a:t>
            </a:r>
            <a:r>
              <a:rPr lang="ca-ES" sz="2400" b="1" dirty="0" smtClean="0"/>
              <a:t>nic tutor</a:t>
            </a:r>
            <a:r>
              <a:rPr lang="ca-ES" sz="2400" dirty="0" smtClean="0"/>
              <a:t>, corresponent </a:t>
            </a:r>
            <a:r>
              <a:rPr lang="ca-ES" sz="2400" dirty="0"/>
              <a:t>al grup on l’estudiant té més crèdits </a:t>
            </a:r>
            <a:r>
              <a:rPr lang="ca-ES" sz="2400" dirty="0" smtClean="0"/>
              <a:t>matriculats.</a:t>
            </a:r>
          </a:p>
          <a:p>
            <a:pPr marL="0" indent="0">
              <a:buNone/>
            </a:pPr>
            <a:endParaRPr lang="ca-ES" sz="2400" dirty="0" smtClean="0"/>
          </a:p>
          <a:p>
            <a:r>
              <a:rPr lang="ca-ES" sz="2400" dirty="0" smtClean="0"/>
              <a:t>Cada estudiant </a:t>
            </a:r>
            <a:r>
              <a:rPr lang="ca-ES" sz="2400" b="1" dirty="0" smtClean="0"/>
              <a:t>pot consultar al seu expedient el tutor assignat </a:t>
            </a:r>
            <a:r>
              <a:rPr lang="ca-ES" sz="2400" dirty="0"/>
              <a:t>m</a:t>
            </a:r>
            <a:r>
              <a:rPr lang="ca-ES" sz="2400" dirty="0" smtClean="0"/>
              <a:t>itjançant el portal web de e-secretaria.</a:t>
            </a:r>
          </a:p>
          <a:p>
            <a:pPr marL="0" indent="0">
              <a:buNone/>
            </a:pPr>
            <a:endParaRPr lang="ca-ES" sz="2400" dirty="0" smtClean="0"/>
          </a:p>
        </p:txBody>
      </p:sp>
    </p:spTree>
    <p:extLst>
      <p:ext uri="{BB962C8B-B14F-4D97-AF65-F5344CB8AC3E}">
        <p14:creationId xmlns:p14="http://schemas.microsoft.com/office/powerpoint/2010/main" val="942636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>
                <a:solidFill>
                  <a:srgbClr val="0070C0"/>
                </a:solidFill>
              </a:rPr>
              <a:t>Delegats de grup</a:t>
            </a:r>
            <a:endParaRPr lang="ca-ES" b="1" dirty="0">
              <a:solidFill>
                <a:srgbClr val="0070C0"/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2400" dirty="0"/>
              <a:t>El tutor de cada grup organitzarà, d’acord amb els estudiants del grup assignat</a:t>
            </a:r>
            <a:r>
              <a:rPr lang="ca-ES" sz="2400" b="1" dirty="0"/>
              <a:t>, </a:t>
            </a:r>
            <a:r>
              <a:rPr lang="ca-ES" sz="2400" b="1" dirty="0">
                <a:solidFill>
                  <a:srgbClr val="0070C0"/>
                </a:solidFill>
              </a:rPr>
              <a:t>l’elecció d’un estudiant delegat </a:t>
            </a:r>
            <a:r>
              <a:rPr lang="ca-ES" sz="2400" b="1" dirty="0" smtClean="0">
                <a:solidFill>
                  <a:srgbClr val="0070C0"/>
                </a:solidFill>
              </a:rPr>
              <a:t>del </a:t>
            </a:r>
            <a:r>
              <a:rPr lang="ca-ES" sz="2400" b="1" dirty="0">
                <a:solidFill>
                  <a:srgbClr val="0070C0"/>
                </a:solidFill>
              </a:rPr>
              <a:t>grup</a:t>
            </a:r>
            <a:r>
              <a:rPr lang="ca-ES" sz="2400" dirty="0" smtClean="0"/>
              <a:t>.</a:t>
            </a:r>
          </a:p>
          <a:p>
            <a:pPr marL="0" indent="0">
              <a:buNone/>
            </a:pPr>
            <a:r>
              <a:rPr lang="ca-ES" sz="2400" dirty="0" smtClean="0"/>
              <a:t> </a:t>
            </a:r>
          </a:p>
          <a:p>
            <a:r>
              <a:rPr lang="ca-ES" sz="2400" dirty="0" smtClean="0">
                <a:effectLst/>
              </a:rPr>
              <a:t>Els delegats són els representants dels estudiants del grup-classe i s'encarreguen de transmetre als tutors (o altres professors o </a:t>
            </a:r>
            <a:r>
              <a:rPr lang="ca-ES" sz="2400" dirty="0"/>
              <a:t>ò</a:t>
            </a:r>
            <a:r>
              <a:rPr lang="ca-ES" sz="2400" dirty="0" smtClean="0"/>
              <a:t>r</a:t>
            </a:r>
            <a:r>
              <a:rPr lang="ca-ES" sz="2400" dirty="0" smtClean="0">
                <a:effectLst/>
              </a:rPr>
              <a:t>gans del Centre) les inquietuds o problemes </a:t>
            </a:r>
            <a:r>
              <a:rPr lang="ca-ES" sz="2400" dirty="0" smtClean="0"/>
              <a:t>manifestats dins el grup.</a:t>
            </a:r>
          </a:p>
          <a:p>
            <a:pPr marL="0" indent="0">
              <a:buNone/>
            </a:pPr>
            <a:endParaRPr lang="ca-ES" sz="2400" dirty="0" smtClean="0"/>
          </a:p>
          <a:p>
            <a:r>
              <a:rPr lang="ca-ES" sz="2400" dirty="0" smtClean="0"/>
              <a:t>Els delegats podran reconèixer 0.5 Crèdits ECTS al finalitzar la seva activitat si s’acompleixen les condicions establertes en la normativa acadèmica del Centre.</a:t>
            </a:r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3177010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100013"/>
            <a:ext cx="7219950" cy="665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1405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254</Words>
  <Application>Microsoft Office PowerPoint</Application>
  <PresentationFormat>Presentación en pantalla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l'Office</vt:lpstr>
      <vt:lpstr>Pla d’Acció Tutorial  EPSEVG </vt:lpstr>
      <vt:lpstr>Funcions del professor tutor (1)</vt:lpstr>
      <vt:lpstr>Presentación de PowerPoint</vt:lpstr>
      <vt:lpstr>Assignació de tutors</vt:lpstr>
      <vt:lpstr>Delegats de grup</vt:lpstr>
      <vt:lpstr>Presentación de PowerPoint</vt:lpstr>
    </vt:vector>
  </TitlesOfParts>
  <Company>UPC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 d’Acció Tutorial EPSEVG</dc:title>
  <dc:creator>UPC</dc:creator>
  <cp:lastModifiedBy>usuario</cp:lastModifiedBy>
  <cp:revision>12</cp:revision>
  <dcterms:created xsi:type="dcterms:W3CDTF">2016-03-11T10:20:59Z</dcterms:created>
  <dcterms:modified xsi:type="dcterms:W3CDTF">2016-03-12T11:01:43Z</dcterms:modified>
</cp:coreProperties>
</file>